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39" r:id="rId5"/>
    <p:sldMasterId id="2147483740" r:id="rId6"/>
    <p:sldMasterId id="2147483741" r:id="rId7"/>
    <p:sldMasterId id="214748374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Lst>
  <p:sldSz cy="5143500" cx="9144000"/>
  <p:notesSz cx="6858000" cy="9144000"/>
  <p:embeddedFontLst>
    <p:embeddedFont>
      <p:font typeface="Space Mono"/>
      <p:regular r:id="rId43"/>
      <p:bold r:id="rId44"/>
      <p:italic r:id="rId45"/>
      <p:boldItalic r:id="rId46"/>
    </p:embeddedFont>
    <p:embeddedFont>
      <p:font typeface="Poppins"/>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E0D25D-E2C0-4D89-AEC6-12E979CBF814}">
  <a:tblStyle styleId="{BFE0D25D-E2C0-4D89-AEC6-12E979CBF8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font" Target="fonts/SpaceMono-bold.fntdata"/><Relationship Id="rId43" Type="http://schemas.openxmlformats.org/officeDocument/2006/relationships/font" Target="fonts/SpaceMono-regular.fntdata"/><Relationship Id="rId46" Type="http://schemas.openxmlformats.org/officeDocument/2006/relationships/font" Target="fonts/SpaceMono-boldItalic.fntdata"/><Relationship Id="rId45" Type="http://schemas.openxmlformats.org/officeDocument/2006/relationships/font" Target="fonts/SpaceMon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RobotoMono-regular.fntdata"/><Relationship Id="rId50" Type="http://schemas.openxmlformats.org/officeDocument/2006/relationships/font" Target="fonts/Poppins-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2.xml"/><Relationship Id="rId10" Type="http://schemas.openxmlformats.org/officeDocument/2006/relationships/slide" Target="slides/slide1.xml"/><Relationship Id="rId54" Type="http://schemas.openxmlformats.org/officeDocument/2006/relationships/font" Target="fonts/RobotoMono-boldItalic.fnt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139e7a2c78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139e7a2c78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Welcome students to the session and set the tone for the class.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Greet students as they join.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Display energy and enthusiasm to engage students.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Welcome back, everyone, to Week 4, Session 2 of TIP102! Today, we’re diving into some exciting concepts and building on our understanding of data structures. Let’s make the most of our time together.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an icebreaker question related to coding or problem-solving experiences, such as, "What’s one data structure you’ve found useful in your coding projects?"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14816103b4_0_3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14816103b4_0_3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Highlight the power of dictionaries for efficient key-value lookups and their use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Focus on explaining the O(1) average time complexity for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Share an example use case, like counting the frequency of words in a text.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Dictionaries are amazing for fast lookups and storing data with meaningful keys. For instance, you could use a dictionary to count how often each letter appears in a paragraph. What other scenarios can you think of where dictionaries would be useful?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Invite students to share use cases for dictionaries in the chat.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14816103b4_0_3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14816103b4_0_3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the LIFO property of stacks and their common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Demonstrate how stacks are used for nested structures like parentheses validation.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visual or verbal examples to clarify.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Stacks follow the Last In, First Out principle. They’re perfect for problems where you need to keep track of nested elements, like validating parentheses or tracking changes in an undo operation. Imagine a stack of plates—last plate in is the first one out!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you think of other situations where the LIFO structure is useful?"</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14816103b4_0_3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4816103b4_0_3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Introduce queues and their role in maintaining order for first-come, first-served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Clarify the FIFO property with relatable analogies like a line at a coffee shop.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Mention applications such as task scheduling or BFS.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Queues are all about First In, First Out. Picture a line at a coffee shop—the first person in line gets served first. In programming, this is crucial for tasks like BFS or scheduling processes.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Prompt students: "Where have you seen queues being used in real-world systems or in code?"</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14816103b4_0_3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14816103b4_0_3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(go to the next slide to reveal the answer)</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Assess understanding of which data structure to use for nested structures.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Pose the question to the class and allow students to respond in the chat or verbally.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why stacks are the correct choice.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think about this: Which data structure should we use for handling nested structures, like validating parentheses? Type your answers in the chat.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Praise correct answers and clarify misconceptions, emphasizing the stack's ability to manage nested, hierarchical data efficiently.</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14816103b4_0_3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14816103b4_0_3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assess students' understanding of the appropriate data structure for managing nested structures like validating parentheses.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Highlight the correct response and explain why stacks are ideal for handling nested data structures.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should I be saying?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That’s right! Stacks are perfect for managing nested, hierarchical data because they allow us to easily track opening and closing elements. For example, as we process each character in a string, we can push opening parentheses onto the stack and pop them off when we encounter a closing one.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Invite students to give examples of scenarios where stacks could be used, such as in undo operations or evaluating mathematical expressions.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Normalize mistakes by acknowledging alternative answers and clarifying why stacks are the optimal choice in this specific scenario.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Follow up with: "Does anyone want to share why another data structure, like a queue or dictionary, might not work as well for this problem?"</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14816103b4_0_3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14816103b4_0_3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(go to the next slide to reveal the answer)</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Assess understanding of which data structure to use for frequency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Prompt students to think about the properties of dictionaries.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Validate answers and explain why dictionaries are optimal for this scenario.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we need to perform frequency analysis, which data structure comes to mind? Why might it be the best choice?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follow-up questions like, "How does the O(1) lookup time of dictionaries help in this situation?"</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14816103b4_0_3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14816103b4_0_3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verify that students understand the appropriate data structure to use for frequency analysis tasks, such as counting character occurrences.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Highlight the correct answer and explain why dictionaries are ideal for this use case.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That’s correct! Dictionaries are perfect for this task because they allow us to map each character to its count. They’re efficient for lookups and updates, which makes them ideal for counting occurrences.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students to brainstorm other use cases for dictionaries besides frequency analysis (e.g., mapping usernames to user details, counting votes in an election).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Normalize mistakes by clarifying why other data structures, like lists or sets, might not work as efficiently for this specific task.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Follow up with: "Can anyone think of a situation where you’ve seen frequency analysis used in a real-world problem, such as spell-checkers or text analysis?"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14816103b4_0_3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14816103b4_0_3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(go to the next slide to reveal the answer)</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Evaluate understanding of queues for first-come, first-served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Pose the question and encourage students to provide their reasoning.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the FIFO property in relation to the task.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For managing data in a first-come, first-served order, such as processing tasks, which data structure should we use? Share your thoughts!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Encourage students to share real-world examples where they’ve seen queues used, like scheduling processes or handling customer orders.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14816103b4_0_3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14816103b4_0_3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To check if students can identify the appropriate data structure for managing tasks in a first-come, first-served order.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Acknowledge correct answers and provide further explanation of why queues are the ideal data structure for this scenario.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That’s right! Queues are perfect for maintaining this kind of order. The first element added is the first one to be removed, which is why they’re commonly used in breadth-first search (BFS) algorithms or task scheduling scenarios.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Prompt students to think of real-world analogies, such as waiting in a line at a grocery store or printing jobs in a queue.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Normalize mistakes by addressing why other data structures, like stacks or dictionaries, wouldn’t maintain the required first-come, first-served behavior.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Follow up with: "Can anyone think of another example where a queue might be used in technology or daily life? For example, managing customer service requests or networking packets."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14816103b4_0_3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14816103b4_0_3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day of ideally, ask for a student volunteer to conduct a mock interview with. You can ask the student to walk through either both questions or try to get a volunteer to go through each with. Try to treat this close to a technical interview by offering help if they get stuck and also encourage them to voice their thought process throughout for other students to learn from.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no student(s) end up volunteering in the worst case scenario, you can demo walking through the problems as if you are the interviewee and noting the steps you take care to go through as you complete the problem(s) in front of the class (the interviewers).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139e7a2c78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139e7a2c78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Provide an overview of today’s session and help students mentally prepare for the flow of the session.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agenda briefly, highlighting key activities.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Emphasize the importance of each part, particularly the mock interview and collaborative problem-solving.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Here’s what we have planned for today. We’ll start with a recap of key data structures, followed by a mock interview where you can observe the UMPIRE strategy in action. After a short break, we’ll dive into collaborative problem-solving. Finally, we’ll wrap up with reflections and reminders. Sound good?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Encourage students to share one thing they are particularly looking forward to in the session using the chat.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286e9ab14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286e9ab14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Set the stage for the mock interview and explain roles.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process, highlighting the interviewer, interviewee, and observer roles.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today’s mock interview, I’ll be acting as the interviewer. I’ll ask probing questions and provide minimal hints to simulate a real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volunteer student will be the interviewee. You’ll think aloud as you solve the problem, applying the UMPIRE strategy. This helps everyone understand your thought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rest of the class will observe, taking notes on what they would do similarly or differently.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participation by asking: "Who would like to volunteer to be the interviewee today?"</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286e9ab14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286e9ab14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Provide a step-by-step guide to the mock interview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outline the steps for the mock interview to set expectations.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the mock interview will work: First, the candidate will introduce themselves. I’ll then explain the problem, and the candidate will open the link and share their screen.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the candidate works through the UMPIRE steps, they’ll explain what they’re thinking, what they’re doing, and why. Remember, it’s okay to Google or ask clarifying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we’ll celebrate the candidate’s efforts and discuss what went well.</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2872cd87cc_0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2872cd87cc_0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Engage the observing students in active reflection and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observers to focus on takeaways they can apply to their own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you’re observing, hold your comments until the end. Imagine you’re the candidate—how would you solve this problem? What steps would you take?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write down one thing the candidate did well that you’d like to adopt and one thing you’d do differently now that you’ve seen this interview.</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2872cd87cc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2872cd87cc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Highlight the key skills and behaviors being assessed during the mock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evaluation criteria and its importance in technical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focus on three main areas: clarity, problem-solving process, and use of the UMPIRE framework. Clear communication is just as important as finding the right solution.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Prioritize readability and logical flow over rushing to the solution. Remember, this is about simulating a real-world technical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of these criteria do you think is the most challenging to demonstrate? Why?"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2872cd87cc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2872cd87cc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Review the UMPIRE strategy to set a framework for problem-solving during the mock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Briefly recap the UMPIRE steps and their importance in solving coding problems.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quickly revisit UMPIRE: Understand the problem, Match the right data structure or algorithm, Plan your approach, Implement the solution, Review your work, and Evaluate the time and space complexity.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strategy helps you stay organized and methodical, which is crucial in a technical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step of UMPIRE do you think you’ve improved on the most so far?"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14816103b4_0_4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14816103b4_0_4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14816103b4_0_4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14816103b4_0_4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Reflect on the mock interview and encourage students to share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Facilitate a reflective discussion to consolidate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a moment to reflect. In the chat, share one thing the candidate did that you’ll start doing and one thing you’ll do differently after watching this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a great chance to learn not just from the candidate’s strengths but also from areas for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emphasizing insightful or actionable takeaways. Encourage follow-up thoughts: "Why do you think that strategy worked well?"</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2872cd87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2872cd87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2872cd87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2872cd87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2872cd87c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2872cd87c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39e7a2c78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139e7a2c78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2872cd87c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2872cd87c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2872cd87c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2872cd87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2872cd87c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2872cd87c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2872cd87c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2872cd87c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2872cd87cc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2872cd87cc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2872cd87cc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2872cd87cc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2872cd87cc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2872cd87cc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2872cd87cc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2872cd87cc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14816103b4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14816103b4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14816103b4_0_3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14816103b4_0_3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Review the properties and use cases of lists as a foundational data 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Explain the key points on the slide concisely.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 a real-world example where a list would be useful.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Lists are one of the most versatile data structures in Python. They’re ordered and mutable, which makes them great for scenarios where you need to frequently access or update elements. For example, you might use a list to track the tasks you need to complete during the day.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"Can anyone share an example where you’ve used a list in a project or problem?"</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36.png"/><Relationship Id="rId5"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2.png"/><Relationship Id="rId4"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36.png"/><Relationship Id="rId5"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2.png"/><Relationship Id="rId4" Type="http://schemas.openxmlformats.org/officeDocument/2006/relationships/image" Target="../media/image3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36.png"/><Relationship Id="rId5"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2.png"/><Relationship Id="rId4" Type="http://schemas.openxmlformats.org/officeDocument/2006/relationships/image" Target="../media/image3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sp>
        <p:nvSpPr>
          <p:cNvPr id="69" name="Google Shape;69;p1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70" name="Google Shape;70;p17"/>
          <p:cNvGrpSpPr/>
          <p:nvPr/>
        </p:nvGrpSpPr>
        <p:grpSpPr>
          <a:xfrm rot="5400000">
            <a:off x="5719749" y="1629787"/>
            <a:ext cx="4964577" cy="1883925"/>
            <a:chOff x="4152224" y="1218499"/>
            <a:chExt cx="4964577" cy="1883925"/>
          </a:xfrm>
        </p:grpSpPr>
        <p:pic>
          <p:nvPicPr>
            <p:cNvPr id="71" name="Google Shape;71;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 name="Google Shape;72;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3" name="Google Shape;73;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4" name="Google Shape;74;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8" name="Google Shape;78;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9" name="Google Shape;79;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0" name="Google Shape;80;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1" name="Google Shape;81;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 name="Google Shape;82;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4" name="Google Shape;84;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7" name="Google Shape;87;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8" name="Google Shape;88;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9" name="Google Shape;89;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90" name="Google Shape;90;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 name="Google Shape;91;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5" name="Google Shape;95;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6" name="Google Shape;96;p20"/>
          <p:cNvGrpSpPr/>
          <p:nvPr/>
        </p:nvGrpSpPr>
        <p:grpSpPr>
          <a:xfrm>
            <a:off x="5709066" y="201260"/>
            <a:ext cx="2296623" cy="4424889"/>
            <a:chOff x="5598780" y="137712"/>
            <a:chExt cx="2577001" cy="4664652"/>
          </a:xfrm>
        </p:grpSpPr>
        <p:pic>
          <p:nvPicPr>
            <p:cNvPr id="97" name="Google Shape;97;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8" name="Google Shape;98;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0" name="Google Shape;100;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 name="Google Shape;101;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5" name="Google Shape;105;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6" name="Google Shape;106;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7" name="Google Shape;107;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8" name="Google Shape;108;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3" name="Google Shape;113;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4" name="Google Shape;114;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5" name="Google Shape;115;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6" name="Google Shape;116;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22"/>
          <p:cNvGrpSpPr/>
          <p:nvPr/>
        </p:nvGrpSpPr>
        <p:grpSpPr>
          <a:xfrm>
            <a:off x="4344100" y="398125"/>
            <a:ext cx="4546500" cy="4222800"/>
            <a:chOff x="4344100" y="398125"/>
            <a:chExt cx="4546500" cy="4222800"/>
          </a:xfrm>
        </p:grpSpPr>
        <p:sp>
          <p:nvSpPr>
            <p:cNvPr id="118" name="Google Shape;118;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2"/>
            <p:cNvGrpSpPr/>
            <p:nvPr/>
          </p:nvGrpSpPr>
          <p:grpSpPr>
            <a:xfrm>
              <a:off x="4445450" y="524200"/>
              <a:ext cx="399495" cy="101100"/>
              <a:chOff x="4445450" y="524200"/>
              <a:chExt cx="399495" cy="101100"/>
            </a:xfrm>
          </p:grpSpPr>
          <p:sp>
            <p:nvSpPr>
              <p:cNvPr id="120" name="Google Shape;120;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6" name="Google Shape;126;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2" name="Google Shape;132;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4" name="Google Shape;134;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5" name="Google Shape;135;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7" name="Google Shape;13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8" name="Google Shape;138;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1" name="Google Shape;141;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2" name="Google Shape;142;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3" name="Google Shape;143;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4" name="Google Shape;144;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6" name="Google Shape;146;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7" name="Google Shape;147;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8" name="Google Shape;148;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1" name="Google Shape;151;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2" name="Google Shape;152;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3" name="Google Shape;153;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4" name="Google Shape;154;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6" name="Google Shape;156;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7" name="Google Shape;157;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60" name="Google Shape;160;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2" name="Google Shape;162;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3" name="Google Shape;163;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4" name="Google Shape;164;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6" name="Google Shape;166;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7" name="Google Shape;167;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70" name="Google Shape;170;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1" name="Google Shape;171;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2" name="Google Shape;172;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3" name="Google Shape;173;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4" name="Google Shape;174;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6" name="Google Shape;176;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7" name="Google Shape;177;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80" name="Google Shape;180;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2" name="Google Shape;182;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3" name="Google Shape;183;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4" name="Google Shape;184;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6" name="Google Shape;186;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7" name="Google Shape;187;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0" name="Google Shape;190;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1" name="Google Shape;191;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2" name="Google Shape;192;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3" name="Google Shape;193;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4" name="Google Shape;194;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6" name="Google Shape;196;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7" name="Google Shape;197;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0" name="Google Shape;200;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1" name="Google Shape;201;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2" name="Google Shape;202;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3" name="Google Shape;203;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6" name="Google Shape;206;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7" name="Google Shape;207;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8" name="Google Shape;208;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1" name="Google Shape;211;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2" name="Google Shape;212;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3" name="Google Shape;213;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4" name="Google Shape;214;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5" name="Google Shape;215;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7" name="Google Shape;217;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8" name="Google Shape;218;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1" name="Google Shape;221;p3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2" name="Google Shape;222;p3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3" name="Google Shape;223;p3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4" name="Google Shape;224;p3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5" name="Google Shape;225;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27" name="Google Shape;227;p3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28" name="Google Shape;228;p3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29" name="Shape 229"/>
        <p:cNvGrpSpPr/>
        <p:nvPr/>
      </p:nvGrpSpPr>
      <p:grpSpPr>
        <a:xfrm>
          <a:off x="0" y="0"/>
          <a:ext cx="0" cy="0"/>
          <a:chOff x="0" y="0"/>
          <a:chExt cx="0" cy="0"/>
        </a:xfrm>
      </p:grpSpPr>
      <p:pic>
        <p:nvPicPr>
          <p:cNvPr id="230" name="Google Shape;230;p3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1" name="Google Shape;231;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33" name="Google Shape;233;p3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34" name="Google Shape;234;p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35" name="Google Shape;235;p3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36" name="Shape 236"/>
        <p:cNvGrpSpPr/>
        <p:nvPr/>
      </p:nvGrpSpPr>
      <p:grpSpPr>
        <a:xfrm>
          <a:off x="0" y="0"/>
          <a:ext cx="0" cy="0"/>
          <a:chOff x="0" y="0"/>
          <a:chExt cx="0" cy="0"/>
        </a:xfrm>
      </p:grpSpPr>
      <p:pic>
        <p:nvPicPr>
          <p:cNvPr descr="Divider1.png" id="237" name="Google Shape;237;p3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38" name="Google Shape;238;p3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9" name="Google Shape;239;p3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0" name="Shape 240"/>
        <p:cNvGrpSpPr/>
        <p:nvPr/>
      </p:nvGrpSpPr>
      <p:grpSpPr>
        <a:xfrm>
          <a:off x="0" y="0"/>
          <a:ext cx="0" cy="0"/>
          <a:chOff x="0" y="0"/>
          <a:chExt cx="0" cy="0"/>
        </a:xfrm>
      </p:grpSpPr>
      <p:pic>
        <p:nvPicPr>
          <p:cNvPr id="241" name="Google Shape;241;p3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2" name="Google Shape;242;p3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43" name="Google Shape;243;p36"/>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45" name="Shape 245"/>
        <p:cNvGrpSpPr/>
        <p:nvPr/>
      </p:nvGrpSpPr>
      <p:grpSpPr>
        <a:xfrm>
          <a:off x="0" y="0"/>
          <a:ext cx="0" cy="0"/>
          <a:chOff x="0" y="0"/>
          <a:chExt cx="0" cy="0"/>
        </a:xfrm>
      </p:grpSpPr>
      <p:pic>
        <p:nvPicPr>
          <p:cNvPr id="246" name="Google Shape;246;p3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48" name="Shape 248"/>
        <p:cNvGrpSpPr/>
        <p:nvPr/>
      </p:nvGrpSpPr>
      <p:grpSpPr>
        <a:xfrm>
          <a:off x="0" y="0"/>
          <a:ext cx="0" cy="0"/>
          <a:chOff x="0" y="0"/>
          <a:chExt cx="0" cy="0"/>
        </a:xfrm>
      </p:grpSpPr>
      <p:grpSp>
        <p:nvGrpSpPr>
          <p:cNvPr id="249" name="Google Shape;249;p39"/>
          <p:cNvGrpSpPr/>
          <p:nvPr/>
        </p:nvGrpSpPr>
        <p:grpSpPr>
          <a:xfrm>
            <a:off x="6262100" y="-3850"/>
            <a:ext cx="2886900" cy="485125"/>
            <a:chOff x="6262100" y="-3850"/>
            <a:chExt cx="2886900" cy="485125"/>
          </a:xfrm>
        </p:grpSpPr>
        <p:pic>
          <p:nvPicPr>
            <p:cNvPr descr="1.png" id="250" name="Google Shape;250;p3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1" name="Google Shape;251;p3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2" name="Google Shape;252;p3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53" name="Google Shape;253;p3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54" name="Google Shape;254;p3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55" name="Google Shape;255;p3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57" name="Google Shape;257;p3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58" name="Google Shape;258;p3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59" name="Google Shape;259;p3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0" name="Google Shape;260;p3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1" name="Google Shape;261;p3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2" name="Google Shape;262;p3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63" name="Shape 263"/>
        <p:cNvGrpSpPr/>
        <p:nvPr/>
      </p:nvGrpSpPr>
      <p:grpSpPr>
        <a:xfrm>
          <a:off x="0" y="0"/>
          <a:ext cx="0" cy="0"/>
          <a:chOff x="0" y="0"/>
          <a:chExt cx="0" cy="0"/>
        </a:xfrm>
      </p:grpSpPr>
      <p:pic>
        <p:nvPicPr>
          <p:cNvPr id="264" name="Google Shape;264;p4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65" name="Google Shape;265;p4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66" name="Google Shape;266;p4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7" name="Google Shape;267;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0"/>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69" name="Google Shape;269;p40"/>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8" name="Google Shape;278;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9" name="Google Shape;279;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1" name="Shape 281"/>
        <p:cNvGrpSpPr/>
        <p:nvPr/>
      </p:nvGrpSpPr>
      <p:grpSpPr>
        <a:xfrm>
          <a:off x="0" y="0"/>
          <a:ext cx="0" cy="0"/>
          <a:chOff x="0" y="0"/>
          <a:chExt cx="0" cy="0"/>
        </a:xfrm>
      </p:grpSpPr>
      <p:pic>
        <p:nvPicPr>
          <p:cNvPr descr="Divider4.png" id="282" name="Google Shape;282;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3" name="Google Shape;283;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4" name="Google Shape;284;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5" name="Google Shape;285;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6" name="Google Shape;286;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7" name="Google Shape;287;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8" name="Shape 288"/>
        <p:cNvGrpSpPr/>
        <p:nvPr/>
      </p:nvGrpSpPr>
      <p:grpSpPr>
        <a:xfrm>
          <a:off x="0" y="0"/>
          <a:ext cx="0" cy="0"/>
          <a:chOff x="0" y="0"/>
          <a:chExt cx="0" cy="0"/>
        </a:xfrm>
      </p:grpSpPr>
      <p:grpSp>
        <p:nvGrpSpPr>
          <p:cNvPr id="289" name="Google Shape;289;p45"/>
          <p:cNvGrpSpPr/>
          <p:nvPr/>
        </p:nvGrpSpPr>
        <p:grpSpPr>
          <a:xfrm rot="5400000">
            <a:off x="5719749" y="1629787"/>
            <a:ext cx="4964577" cy="1883925"/>
            <a:chOff x="4152224" y="1218499"/>
            <a:chExt cx="4964577" cy="1883925"/>
          </a:xfrm>
        </p:grpSpPr>
        <p:pic>
          <p:nvPicPr>
            <p:cNvPr id="290" name="Google Shape;290;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1" name="Google Shape;291;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2" name="Google Shape;292;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3" name="Google Shape;293;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45"/>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295" name="Google Shape;295;p45"/>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6" name="Shape 296"/>
        <p:cNvGrpSpPr/>
        <p:nvPr/>
      </p:nvGrpSpPr>
      <p:grpSpPr>
        <a:xfrm>
          <a:off x="0" y="0"/>
          <a:ext cx="0" cy="0"/>
          <a:chOff x="0" y="0"/>
          <a:chExt cx="0" cy="0"/>
        </a:xfrm>
      </p:grpSpPr>
      <p:pic>
        <p:nvPicPr>
          <p:cNvPr id="297" name="Google Shape;297;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8" name="Google Shape;298;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9" name="Google Shape;299;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00" name="Google Shape;300;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1" name="Google Shape;301;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2" name="Google Shape;302;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3" name="Google Shape;303;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4" name="Google Shape;304;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5" name="Shape 305"/>
        <p:cNvGrpSpPr/>
        <p:nvPr/>
      </p:nvGrpSpPr>
      <p:grpSpPr>
        <a:xfrm>
          <a:off x="0" y="0"/>
          <a:ext cx="0" cy="0"/>
          <a:chOff x="0" y="0"/>
          <a:chExt cx="0" cy="0"/>
        </a:xfrm>
      </p:grpSpPr>
      <p:pic>
        <p:nvPicPr>
          <p:cNvPr id="306" name="Google Shape;306;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7" name="Google Shape;307;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8" name="Google Shape;308;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9" name="Google Shape;309;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10" name="Google Shape;310;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1" name="Google Shape;311;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3" name="Shape 313"/>
        <p:cNvGrpSpPr/>
        <p:nvPr/>
      </p:nvGrpSpPr>
      <p:grpSpPr>
        <a:xfrm>
          <a:off x="0" y="0"/>
          <a:ext cx="0" cy="0"/>
          <a:chOff x="0" y="0"/>
          <a:chExt cx="0" cy="0"/>
        </a:xfrm>
      </p:grpSpPr>
      <p:pic>
        <p:nvPicPr>
          <p:cNvPr id="314" name="Google Shape;314;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5" name="Google Shape;315;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6" name="Google Shape;316;p48"/>
          <p:cNvGrpSpPr/>
          <p:nvPr/>
        </p:nvGrpSpPr>
        <p:grpSpPr>
          <a:xfrm>
            <a:off x="5709066" y="201260"/>
            <a:ext cx="2296623" cy="4424889"/>
            <a:chOff x="5598780" y="137712"/>
            <a:chExt cx="2577001" cy="4664652"/>
          </a:xfrm>
        </p:grpSpPr>
        <p:pic>
          <p:nvPicPr>
            <p:cNvPr id="317" name="Google Shape;317;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8" name="Google Shape;318;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0" name="Google Shape;320;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1" name="Google Shape;321;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3" name="Shape 323"/>
        <p:cNvGrpSpPr/>
        <p:nvPr/>
      </p:nvGrpSpPr>
      <p:grpSpPr>
        <a:xfrm>
          <a:off x="0" y="0"/>
          <a:ext cx="0" cy="0"/>
          <a:chOff x="0" y="0"/>
          <a:chExt cx="0" cy="0"/>
        </a:xfrm>
      </p:grpSpPr>
      <p:pic>
        <p:nvPicPr>
          <p:cNvPr id="324" name="Google Shape;324;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5" name="Google Shape;325;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6" name="Google Shape;326;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7" name="Google Shape;327;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8" name="Google Shape;328;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3" name="Google Shape;333;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4" name="Google Shape;334;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5" name="Google Shape;335;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6" name="Google Shape;336;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7" name="Google Shape;337;p50"/>
          <p:cNvGrpSpPr/>
          <p:nvPr/>
        </p:nvGrpSpPr>
        <p:grpSpPr>
          <a:xfrm>
            <a:off x="4344100" y="398125"/>
            <a:ext cx="4546500" cy="4222800"/>
            <a:chOff x="4344100" y="398125"/>
            <a:chExt cx="4546500" cy="4222800"/>
          </a:xfrm>
        </p:grpSpPr>
        <p:sp>
          <p:nvSpPr>
            <p:cNvPr id="338" name="Google Shape;338;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50"/>
            <p:cNvGrpSpPr/>
            <p:nvPr/>
          </p:nvGrpSpPr>
          <p:grpSpPr>
            <a:xfrm>
              <a:off x="4445450" y="524200"/>
              <a:ext cx="399495" cy="101100"/>
              <a:chOff x="4445450" y="524200"/>
              <a:chExt cx="399495" cy="101100"/>
            </a:xfrm>
          </p:grpSpPr>
          <p:sp>
            <p:nvSpPr>
              <p:cNvPr id="340" name="Google Shape;340;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4" name="Shape 344"/>
        <p:cNvGrpSpPr/>
        <p:nvPr/>
      </p:nvGrpSpPr>
      <p:grpSpPr>
        <a:xfrm>
          <a:off x="0" y="0"/>
          <a:ext cx="0" cy="0"/>
          <a:chOff x="0" y="0"/>
          <a:chExt cx="0" cy="0"/>
        </a:xfrm>
      </p:grpSpPr>
      <p:pic>
        <p:nvPicPr>
          <p:cNvPr id="345" name="Google Shape;345;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6" name="Google Shape;346;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50" name="Shape 350"/>
        <p:cNvGrpSpPr/>
        <p:nvPr/>
      </p:nvGrpSpPr>
      <p:grpSpPr>
        <a:xfrm>
          <a:off x="0" y="0"/>
          <a:ext cx="0" cy="0"/>
          <a:chOff x="0" y="0"/>
          <a:chExt cx="0" cy="0"/>
        </a:xfrm>
      </p:grpSpPr>
      <p:pic>
        <p:nvPicPr>
          <p:cNvPr id="351" name="Google Shape;351;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2" name="Google Shape;352;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4" name="Google Shape;354;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5" name="Google Shape;355;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7" name="Google Shape;35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8" name="Google Shape;358;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9" name="Shape 359"/>
        <p:cNvGrpSpPr/>
        <p:nvPr/>
      </p:nvGrpSpPr>
      <p:grpSpPr>
        <a:xfrm>
          <a:off x="0" y="0"/>
          <a:ext cx="0" cy="0"/>
          <a:chOff x="0" y="0"/>
          <a:chExt cx="0" cy="0"/>
        </a:xfrm>
      </p:grpSpPr>
      <p:pic>
        <p:nvPicPr>
          <p:cNvPr id="360" name="Google Shape;360;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1" name="Google Shape;361;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2" name="Google Shape;362;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3" name="Google Shape;363;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4" name="Google Shape;364;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5" name="Google Shape;365;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6" name="Google Shape;366;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7" name="Google Shape;367;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8" name="Google Shape;368;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9" name="Shape 369"/>
        <p:cNvGrpSpPr/>
        <p:nvPr/>
      </p:nvGrpSpPr>
      <p:grpSpPr>
        <a:xfrm>
          <a:off x="0" y="0"/>
          <a:ext cx="0" cy="0"/>
          <a:chOff x="0" y="0"/>
          <a:chExt cx="0" cy="0"/>
        </a:xfrm>
      </p:grpSpPr>
      <p:pic>
        <p:nvPicPr>
          <p:cNvPr id="370" name="Google Shape;370;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1" name="Google Shape;371;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2" name="Google Shape;372;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3" name="Google Shape;373;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4" name="Google Shape;374;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5" name="Google Shape;375;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6" name="Google Shape;376;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7" name="Google Shape;377;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8" name="Shape 378"/>
        <p:cNvGrpSpPr/>
        <p:nvPr/>
      </p:nvGrpSpPr>
      <p:grpSpPr>
        <a:xfrm>
          <a:off x="0" y="0"/>
          <a:ext cx="0" cy="0"/>
          <a:chOff x="0" y="0"/>
          <a:chExt cx="0" cy="0"/>
        </a:xfrm>
      </p:grpSpPr>
      <p:pic>
        <p:nvPicPr>
          <p:cNvPr id="379" name="Google Shape;379;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80" name="Google Shape;380;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1" name="Google Shape;381;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2" name="Google Shape;382;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3" name="Google Shape;383;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4" name="Google Shape;384;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6" name="Google Shape;386;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7" name="Google Shape;387;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90" name="Google Shape;390;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1" name="Google Shape;391;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2" name="Google Shape;392;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3" name="Google Shape;393;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4" name="Google Shape;394;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6" name="Google Shape;396;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7" name="Google Shape;397;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8" name="Shape 398"/>
        <p:cNvGrpSpPr/>
        <p:nvPr/>
      </p:nvGrpSpPr>
      <p:grpSpPr>
        <a:xfrm>
          <a:off x="0" y="0"/>
          <a:ext cx="0" cy="0"/>
          <a:chOff x="0" y="0"/>
          <a:chExt cx="0" cy="0"/>
        </a:xfrm>
      </p:grpSpPr>
      <p:pic>
        <p:nvPicPr>
          <p:cNvPr id="399" name="Google Shape;399;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00" name="Google Shape;400;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1" name="Google Shape;401;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2" name="Google Shape;402;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3" name="Google Shape;403;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4" name="Google Shape;404;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6" name="Google Shape;406;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7" name="Google Shape;407;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8" name="Shape 408"/>
        <p:cNvGrpSpPr/>
        <p:nvPr/>
      </p:nvGrpSpPr>
      <p:grpSpPr>
        <a:xfrm>
          <a:off x="0" y="0"/>
          <a:ext cx="0" cy="0"/>
          <a:chOff x="0" y="0"/>
          <a:chExt cx="0" cy="0"/>
        </a:xfrm>
      </p:grpSpPr>
      <p:pic>
        <p:nvPicPr>
          <p:cNvPr id="409" name="Google Shape;409;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0" name="Google Shape;410;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1" name="Google Shape;411;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2" name="Google Shape;412;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3" name="Google Shape;413;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4" name="Google Shape;414;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6" name="Google Shape;416;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7" name="Google Shape;417;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8" name="Shape 418"/>
        <p:cNvGrpSpPr/>
        <p:nvPr/>
      </p:nvGrpSpPr>
      <p:grpSpPr>
        <a:xfrm>
          <a:off x="0" y="0"/>
          <a:ext cx="0" cy="0"/>
          <a:chOff x="0" y="0"/>
          <a:chExt cx="0" cy="0"/>
        </a:xfrm>
      </p:grpSpPr>
      <p:pic>
        <p:nvPicPr>
          <p:cNvPr id="419" name="Google Shape;419;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0" name="Google Shape;420;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1" name="Google Shape;421;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2" name="Google Shape;422;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3" name="Google Shape;423;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6" name="Google Shape;426;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7" name="Google Shape;427;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8" name="Google Shape;428;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29" name="Shape 429"/>
        <p:cNvGrpSpPr/>
        <p:nvPr/>
      </p:nvGrpSpPr>
      <p:grpSpPr>
        <a:xfrm>
          <a:off x="0" y="0"/>
          <a:ext cx="0" cy="0"/>
          <a:chOff x="0" y="0"/>
          <a:chExt cx="0" cy="0"/>
        </a:xfrm>
      </p:grpSpPr>
      <p:pic>
        <p:nvPicPr>
          <p:cNvPr id="430" name="Google Shape;430;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1" name="Google Shape;431;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2" name="Google Shape;432;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3" name="Google Shape;433;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4" name="Google Shape;434;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5" name="Google Shape;435;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7" name="Google Shape;437;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8" name="Google Shape;438;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39" name="Shape 439"/>
        <p:cNvGrpSpPr/>
        <p:nvPr/>
      </p:nvGrpSpPr>
      <p:grpSpPr>
        <a:xfrm>
          <a:off x="0" y="0"/>
          <a:ext cx="0" cy="0"/>
          <a:chOff x="0" y="0"/>
          <a:chExt cx="0" cy="0"/>
        </a:xfrm>
      </p:grpSpPr>
      <p:pic>
        <p:nvPicPr>
          <p:cNvPr id="440" name="Google Shape;440;p61"/>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41" name="Google Shape;441;p61"/>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42" name="Google Shape;442;p6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43" name="Google Shape;443;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61"/>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45" name="Google Shape;445;p61"/>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46" name="Shape 446"/>
        <p:cNvGrpSpPr/>
        <p:nvPr/>
      </p:nvGrpSpPr>
      <p:grpSpPr>
        <a:xfrm>
          <a:off x="0" y="0"/>
          <a:ext cx="0" cy="0"/>
          <a:chOff x="0" y="0"/>
          <a:chExt cx="0" cy="0"/>
        </a:xfrm>
      </p:grpSpPr>
      <p:pic>
        <p:nvPicPr>
          <p:cNvPr id="447" name="Google Shape;447;p62"/>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8" name="Google Shape;448;p6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9" name="Google Shape;449;p6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50" name="Google Shape;450;p62"/>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51" name="Google Shape;451;p6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52" name="Google Shape;452;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6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54" name="Google Shape;454;p6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55" name="Google Shape;455;p6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56" name="Shape 456"/>
        <p:cNvGrpSpPr/>
        <p:nvPr/>
      </p:nvGrpSpPr>
      <p:grpSpPr>
        <a:xfrm>
          <a:off x="0" y="0"/>
          <a:ext cx="0" cy="0"/>
          <a:chOff x="0" y="0"/>
          <a:chExt cx="0" cy="0"/>
        </a:xfrm>
      </p:grpSpPr>
      <p:pic>
        <p:nvPicPr>
          <p:cNvPr id="457" name="Google Shape;457;p63"/>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8" name="Google Shape;458;p6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63"/>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60" name="Google Shape;460;p63"/>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61" name="Google Shape;461;p63"/>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62" name="Google Shape;462;p63"/>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63" name="Shape 463"/>
        <p:cNvGrpSpPr/>
        <p:nvPr/>
      </p:nvGrpSpPr>
      <p:grpSpPr>
        <a:xfrm>
          <a:off x="0" y="0"/>
          <a:ext cx="0" cy="0"/>
          <a:chOff x="0" y="0"/>
          <a:chExt cx="0" cy="0"/>
        </a:xfrm>
      </p:grpSpPr>
      <p:pic>
        <p:nvPicPr>
          <p:cNvPr descr="Divider1.png" id="464" name="Google Shape;464;p64"/>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65" name="Google Shape;465;p64"/>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6" name="Google Shape;466;p6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7" name="Shape 467"/>
        <p:cNvGrpSpPr/>
        <p:nvPr/>
      </p:nvGrpSpPr>
      <p:grpSpPr>
        <a:xfrm>
          <a:off x="0" y="0"/>
          <a:ext cx="0" cy="0"/>
          <a:chOff x="0" y="0"/>
          <a:chExt cx="0" cy="0"/>
        </a:xfrm>
      </p:grpSpPr>
      <p:pic>
        <p:nvPicPr>
          <p:cNvPr id="468" name="Google Shape;468;p65"/>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9" name="Google Shape;469;p65"/>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70" name="Google Shape;470;p65"/>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5"/>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72" name="Shape 472"/>
        <p:cNvGrpSpPr/>
        <p:nvPr/>
      </p:nvGrpSpPr>
      <p:grpSpPr>
        <a:xfrm>
          <a:off x="0" y="0"/>
          <a:ext cx="0" cy="0"/>
          <a:chOff x="0" y="0"/>
          <a:chExt cx="0" cy="0"/>
        </a:xfrm>
      </p:grpSpPr>
      <p:pic>
        <p:nvPicPr>
          <p:cNvPr id="473" name="Google Shape;473;p66"/>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4" name="Shape 474"/>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75" name="Shape 475"/>
        <p:cNvGrpSpPr/>
        <p:nvPr/>
      </p:nvGrpSpPr>
      <p:grpSpPr>
        <a:xfrm>
          <a:off x="0" y="0"/>
          <a:ext cx="0" cy="0"/>
          <a:chOff x="0" y="0"/>
          <a:chExt cx="0" cy="0"/>
        </a:xfrm>
      </p:grpSpPr>
      <p:grpSp>
        <p:nvGrpSpPr>
          <p:cNvPr id="476" name="Google Shape;476;p68"/>
          <p:cNvGrpSpPr/>
          <p:nvPr/>
        </p:nvGrpSpPr>
        <p:grpSpPr>
          <a:xfrm>
            <a:off x="6262100" y="-3850"/>
            <a:ext cx="2886900" cy="485125"/>
            <a:chOff x="6262100" y="-3850"/>
            <a:chExt cx="2886900" cy="485125"/>
          </a:xfrm>
        </p:grpSpPr>
        <p:pic>
          <p:nvPicPr>
            <p:cNvPr descr="1.png" id="477" name="Google Shape;477;p68"/>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8" name="Google Shape;478;p68"/>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9" name="Google Shape;479;p68"/>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80" name="Google Shape;480;p68"/>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81" name="Google Shape;481;p6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2" name="Google Shape;482;p6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68"/>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84" name="Google Shape;484;p68"/>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85" name="Google Shape;485;p68"/>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86" name="Google Shape;486;p68"/>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7" name="Google Shape;487;p68"/>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8" name="Google Shape;488;p68"/>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9" name="Google Shape;489;p68"/>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93" name="Shape 493"/>
        <p:cNvGrpSpPr/>
        <p:nvPr/>
      </p:nvGrpSpPr>
      <p:grpSpPr>
        <a:xfrm>
          <a:off x="0" y="0"/>
          <a:ext cx="0" cy="0"/>
          <a:chOff x="0" y="0"/>
          <a:chExt cx="0" cy="0"/>
        </a:xfrm>
      </p:grpSpPr>
      <p:pic>
        <p:nvPicPr>
          <p:cNvPr id="494" name="Google Shape;494;p7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95" name="Google Shape;495;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6" name="Shape 496"/>
        <p:cNvGrpSpPr/>
        <p:nvPr/>
      </p:nvGrpSpPr>
      <p:grpSpPr>
        <a:xfrm>
          <a:off x="0" y="0"/>
          <a:ext cx="0" cy="0"/>
          <a:chOff x="0" y="0"/>
          <a:chExt cx="0" cy="0"/>
        </a:xfrm>
      </p:grpSpPr>
      <p:pic>
        <p:nvPicPr>
          <p:cNvPr id="497" name="Google Shape;497;p7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8" name="Google Shape;498;p71"/>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9" name="Google Shape;499;p7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71"/>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01" name="Shape 501"/>
        <p:cNvGrpSpPr/>
        <p:nvPr/>
      </p:nvGrpSpPr>
      <p:grpSpPr>
        <a:xfrm>
          <a:off x="0" y="0"/>
          <a:ext cx="0" cy="0"/>
          <a:chOff x="0" y="0"/>
          <a:chExt cx="0" cy="0"/>
        </a:xfrm>
      </p:grpSpPr>
      <p:pic>
        <p:nvPicPr>
          <p:cNvPr descr="Divider4.png" id="502" name="Google Shape;502;p72"/>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03" name="Google Shape;503;p72"/>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04" name="Google Shape;504;p72"/>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05" name="Google Shape;505;p72"/>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6" name="Google Shape;506;p72"/>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7" name="Google Shape;507;p72"/>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8" name="Shape 508"/>
        <p:cNvGrpSpPr/>
        <p:nvPr/>
      </p:nvGrpSpPr>
      <p:grpSpPr>
        <a:xfrm>
          <a:off x="0" y="0"/>
          <a:ext cx="0" cy="0"/>
          <a:chOff x="0" y="0"/>
          <a:chExt cx="0" cy="0"/>
        </a:xfrm>
      </p:grpSpPr>
      <p:sp>
        <p:nvSpPr>
          <p:cNvPr id="509" name="Google Shape;509;p73"/>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10" name="Google Shape;510;p73"/>
          <p:cNvGrpSpPr/>
          <p:nvPr/>
        </p:nvGrpSpPr>
        <p:grpSpPr>
          <a:xfrm rot="5400000">
            <a:off x="5719749" y="1629787"/>
            <a:ext cx="4964577" cy="1883925"/>
            <a:chOff x="4152224" y="1218499"/>
            <a:chExt cx="4964577" cy="1883925"/>
          </a:xfrm>
        </p:grpSpPr>
        <p:pic>
          <p:nvPicPr>
            <p:cNvPr id="511" name="Google Shape;511;p73"/>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12" name="Google Shape;512;p73"/>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13" name="Google Shape;513;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4" name="Google Shape;514;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5" name="Shape 515"/>
        <p:cNvGrpSpPr/>
        <p:nvPr/>
      </p:nvGrpSpPr>
      <p:grpSpPr>
        <a:xfrm>
          <a:off x="0" y="0"/>
          <a:ext cx="0" cy="0"/>
          <a:chOff x="0" y="0"/>
          <a:chExt cx="0" cy="0"/>
        </a:xfrm>
      </p:grpSpPr>
      <p:pic>
        <p:nvPicPr>
          <p:cNvPr id="516" name="Google Shape;516;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7" name="Google Shape;517;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8" name="Google Shape;518;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9" name="Google Shape;519;p7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20" name="Google Shape;520;p7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1" name="Google Shape;521;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22" name="Google Shape;522;p7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24" name="Shape 524"/>
        <p:cNvGrpSpPr/>
        <p:nvPr/>
      </p:nvGrpSpPr>
      <p:grpSpPr>
        <a:xfrm>
          <a:off x="0" y="0"/>
          <a:ext cx="0" cy="0"/>
          <a:chOff x="0" y="0"/>
          <a:chExt cx="0" cy="0"/>
        </a:xfrm>
      </p:grpSpPr>
      <p:pic>
        <p:nvPicPr>
          <p:cNvPr id="525" name="Google Shape;525;p7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6" name="Google Shape;526;p7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7" name="Google Shape;527;p75"/>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8" name="Google Shape;528;p7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9" name="Google Shape;529;p7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30" name="Google Shape;530;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32" name="Shape 532"/>
        <p:cNvGrpSpPr/>
        <p:nvPr/>
      </p:nvGrpSpPr>
      <p:grpSpPr>
        <a:xfrm>
          <a:off x="0" y="0"/>
          <a:ext cx="0" cy="0"/>
          <a:chOff x="0" y="0"/>
          <a:chExt cx="0" cy="0"/>
        </a:xfrm>
      </p:grpSpPr>
      <p:pic>
        <p:nvPicPr>
          <p:cNvPr id="533" name="Google Shape;533;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4" name="Google Shape;534;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5" name="Google Shape;535;p76"/>
          <p:cNvGrpSpPr/>
          <p:nvPr/>
        </p:nvGrpSpPr>
        <p:grpSpPr>
          <a:xfrm>
            <a:off x="5709066" y="201260"/>
            <a:ext cx="2296623" cy="4424889"/>
            <a:chOff x="5598780" y="137712"/>
            <a:chExt cx="2577001" cy="4664652"/>
          </a:xfrm>
        </p:grpSpPr>
        <p:pic>
          <p:nvPicPr>
            <p:cNvPr id="536" name="Google Shape;536;p76"/>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7" name="Google Shape;537;p76"/>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9" name="Google Shape;539;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40" name="Google Shape;540;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76"/>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42" name="Shape 542"/>
        <p:cNvGrpSpPr/>
        <p:nvPr/>
      </p:nvGrpSpPr>
      <p:grpSpPr>
        <a:xfrm>
          <a:off x="0" y="0"/>
          <a:ext cx="0" cy="0"/>
          <a:chOff x="0" y="0"/>
          <a:chExt cx="0" cy="0"/>
        </a:xfrm>
      </p:grpSpPr>
      <p:pic>
        <p:nvPicPr>
          <p:cNvPr id="543" name="Google Shape;543;p7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4" name="Google Shape;544;p7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5" name="Google Shape;545;p7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6" name="Google Shape;546;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7" name="Google Shape;547;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7"/>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77"/>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50" name="Shape 550"/>
        <p:cNvGrpSpPr/>
        <p:nvPr/>
      </p:nvGrpSpPr>
      <p:grpSpPr>
        <a:xfrm>
          <a:off x="0" y="0"/>
          <a:ext cx="0" cy="0"/>
          <a:chOff x="0" y="0"/>
          <a:chExt cx="0" cy="0"/>
        </a:xfrm>
      </p:grpSpPr>
      <p:pic>
        <p:nvPicPr>
          <p:cNvPr id="551" name="Google Shape;551;p78"/>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52" name="Google Shape;552;p7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3" name="Google Shape;553;p78"/>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4" name="Google Shape;554;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5" name="Google Shape;555;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6" name="Google Shape;556;p78"/>
          <p:cNvGrpSpPr/>
          <p:nvPr/>
        </p:nvGrpSpPr>
        <p:grpSpPr>
          <a:xfrm>
            <a:off x="4344100" y="398125"/>
            <a:ext cx="4546500" cy="4222800"/>
            <a:chOff x="4344100" y="398125"/>
            <a:chExt cx="4546500" cy="4222800"/>
          </a:xfrm>
        </p:grpSpPr>
        <p:sp>
          <p:nvSpPr>
            <p:cNvPr id="557" name="Google Shape;557;p78"/>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78"/>
            <p:cNvGrpSpPr/>
            <p:nvPr/>
          </p:nvGrpSpPr>
          <p:grpSpPr>
            <a:xfrm>
              <a:off x="4445450" y="524200"/>
              <a:ext cx="399495" cy="101100"/>
              <a:chOff x="4445450" y="524200"/>
              <a:chExt cx="399495" cy="101100"/>
            </a:xfrm>
          </p:grpSpPr>
          <p:sp>
            <p:nvSpPr>
              <p:cNvPr id="559" name="Google Shape;559;p78"/>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8"/>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78"/>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63" name="Shape 563"/>
        <p:cNvGrpSpPr/>
        <p:nvPr/>
      </p:nvGrpSpPr>
      <p:grpSpPr>
        <a:xfrm>
          <a:off x="0" y="0"/>
          <a:ext cx="0" cy="0"/>
          <a:chOff x="0" y="0"/>
          <a:chExt cx="0" cy="0"/>
        </a:xfrm>
      </p:grpSpPr>
      <p:pic>
        <p:nvPicPr>
          <p:cNvPr id="564" name="Google Shape;564;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5" name="Google Shape;565;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9" name="Shape 569"/>
        <p:cNvGrpSpPr/>
        <p:nvPr/>
      </p:nvGrpSpPr>
      <p:grpSpPr>
        <a:xfrm>
          <a:off x="0" y="0"/>
          <a:ext cx="0" cy="0"/>
          <a:chOff x="0" y="0"/>
          <a:chExt cx="0" cy="0"/>
        </a:xfrm>
      </p:grpSpPr>
      <p:pic>
        <p:nvPicPr>
          <p:cNvPr id="570" name="Google Shape;570;p80"/>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71" name="Google Shape;571;p80"/>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0"/>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73" name="Google Shape;573;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4" name="Google Shape;574;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6" name="Google Shape;57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7" name="Google Shape;577;p80"/>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8" name="Shape 578"/>
        <p:cNvGrpSpPr/>
        <p:nvPr/>
      </p:nvGrpSpPr>
      <p:grpSpPr>
        <a:xfrm>
          <a:off x="0" y="0"/>
          <a:ext cx="0" cy="0"/>
          <a:chOff x="0" y="0"/>
          <a:chExt cx="0" cy="0"/>
        </a:xfrm>
      </p:grpSpPr>
      <p:pic>
        <p:nvPicPr>
          <p:cNvPr id="579" name="Google Shape;579;p81"/>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80" name="Google Shape;580;p81"/>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81" name="Google Shape;581;p81"/>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2" name="Google Shape;582;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3" name="Google Shape;583;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5" name="Google Shape;585;p8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6" name="Google Shape;586;p8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8" name="Shape 588"/>
        <p:cNvGrpSpPr/>
        <p:nvPr/>
      </p:nvGrpSpPr>
      <p:grpSpPr>
        <a:xfrm>
          <a:off x="0" y="0"/>
          <a:ext cx="0" cy="0"/>
          <a:chOff x="0" y="0"/>
          <a:chExt cx="0" cy="0"/>
        </a:xfrm>
      </p:grpSpPr>
      <p:pic>
        <p:nvPicPr>
          <p:cNvPr id="589" name="Google Shape;589;p8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90" name="Google Shape;590;p8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91" name="Google Shape;591;p8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2" name="Google Shape;592;p8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3" name="Google Shape;593;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94" name="Google Shape;594;p82"/>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5" name="Google Shape;595;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6" name="Google Shape;596;p82"/>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7" name="Shape 597"/>
        <p:cNvGrpSpPr/>
        <p:nvPr/>
      </p:nvGrpSpPr>
      <p:grpSpPr>
        <a:xfrm>
          <a:off x="0" y="0"/>
          <a:ext cx="0" cy="0"/>
          <a:chOff x="0" y="0"/>
          <a:chExt cx="0" cy="0"/>
        </a:xfrm>
      </p:grpSpPr>
      <p:pic>
        <p:nvPicPr>
          <p:cNvPr id="598" name="Google Shape;598;p83"/>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9" name="Google Shape;599;p8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00" name="Google Shape;600;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1" name="Google Shape;601;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2" name="Google Shape;602;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3" name="Google Shape;603;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5" name="Google Shape;605;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6" name="Google Shape;606;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7" name="Shape 607"/>
        <p:cNvGrpSpPr/>
        <p:nvPr/>
      </p:nvGrpSpPr>
      <p:grpSpPr>
        <a:xfrm>
          <a:off x="0" y="0"/>
          <a:ext cx="0" cy="0"/>
          <a:chOff x="0" y="0"/>
          <a:chExt cx="0" cy="0"/>
        </a:xfrm>
      </p:grpSpPr>
      <p:pic>
        <p:nvPicPr>
          <p:cNvPr id="608" name="Google Shape;608;p8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9" name="Google Shape;609;p84"/>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10" name="Google Shape;610;p8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1" name="Google Shape;611;p8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2" name="Google Shape;612;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3" name="Google Shape;613;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4" name="Google Shape;614;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5" name="Google Shape;615;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6" name="Google Shape;616;p8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7" name="Shape 617"/>
        <p:cNvGrpSpPr/>
        <p:nvPr/>
      </p:nvGrpSpPr>
      <p:grpSpPr>
        <a:xfrm>
          <a:off x="0" y="0"/>
          <a:ext cx="0" cy="0"/>
          <a:chOff x="0" y="0"/>
          <a:chExt cx="0" cy="0"/>
        </a:xfrm>
      </p:grpSpPr>
      <p:pic>
        <p:nvPicPr>
          <p:cNvPr id="618" name="Google Shape;618;p85"/>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9" name="Google Shape;619;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20" name="Google Shape;620;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1" name="Google Shape;621;p85"/>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2" name="Google Shape;622;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3" name="Google Shape;623;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4" name="Google Shape;624;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5" name="Google Shape;625;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6" name="Google Shape;626;p85"/>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27" name="Google Shape;627;p85"/>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28" name="Google Shape;628;p85"/>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9" name="Shape 629"/>
        <p:cNvGrpSpPr/>
        <p:nvPr/>
      </p:nvGrpSpPr>
      <p:grpSpPr>
        <a:xfrm>
          <a:off x="0" y="0"/>
          <a:ext cx="0" cy="0"/>
          <a:chOff x="0" y="0"/>
          <a:chExt cx="0" cy="0"/>
        </a:xfrm>
      </p:grpSpPr>
      <p:pic>
        <p:nvPicPr>
          <p:cNvPr id="630" name="Google Shape;630;p86"/>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31" name="Google Shape;631;p8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32" name="Google Shape;632;p8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3" name="Google Shape;633;p86"/>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4" name="Google Shape;634;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5" name="Google Shape;635;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6" name="Google Shape;636;p8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7" name="Google Shape;637;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8" name="Google Shape;638;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9" name="Shape 639"/>
        <p:cNvGrpSpPr/>
        <p:nvPr/>
      </p:nvGrpSpPr>
      <p:grpSpPr>
        <a:xfrm>
          <a:off x="0" y="0"/>
          <a:ext cx="0" cy="0"/>
          <a:chOff x="0" y="0"/>
          <a:chExt cx="0" cy="0"/>
        </a:xfrm>
      </p:grpSpPr>
      <p:pic>
        <p:nvPicPr>
          <p:cNvPr id="640" name="Google Shape;640;p87"/>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41" name="Google Shape;641;p87"/>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42" name="Google Shape;642;p87"/>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43" name="Google Shape;643;p8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44" name="Google Shape;644;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5" name="Google Shape;645;p87"/>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7"/>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7" name="Google Shape;647;p87"/>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9" name="Google Shape;649;p87"/>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50" name="Shape 650"/>
        <p:cNvGrpSpPr/>
        <p:nvPr/>
      </p:nvGrpSpPr>
      <p:grpSpPr>
        <a:xfrm>
          <a:off x="0" y="0"/>
          <a:ext cx="0" cy="0"/>
          <a:chOff x="0" y="0"/>
          <a:chExt cx="0" cy="0"/>
        </a:xfrm>
      </p:grpSpPr>
      <p:pic>
        <p:nvPicPr>
          <p:cNvPr id="651" name="Google Shape;651;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2" name="Google Shape;652;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3" name="Google Shape;653;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4" name="Google Shape;654;p8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5" name="Google Shape;655;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6" name="Google Shape;656;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7" name="Google Shape;657;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8" name="Google Shape;658;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9" name="Google Shape;659;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5.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1.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7" Type="http://schemas.openxmlformats.org/officeDocument/2006/relationships/theme" Target="../theme/theme4.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2" name="Google Shape;27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0" name="Shape 490"/>
        <p:cNvGrpSpPr/>
        <p:nvPr/>
      </p:nvGrpSpPr>
      <p:grpSpPr>
        <a:xfrm>
          <a:off x="0" y="0"/>
          <a:ext cx="0" cy="0"/>
          <a:chOff x="0" y="0"/>
          <a:chExt cx="0" cy="0"/>
        </a:xfrm>
      </p:grpSpPr>
      <p:sp>
        <p:nvSpPr>
          <p:cNvPr id="491" name="Google Shape;49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92" name="Google Shape;492;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hyperlink" Target="https://leetcode.com/problems/valid-palindrome/descrip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hyperlink" Target="http://www.youtube.com/watch?v=Jwd_lkXoLKk" TargetMode="External"/><Relationship Id="rId4" Type="http://schemas.openxmlformats.org/officeDocument/2006/relationships/image" Target="../media/image1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 Id="rId3" Type="http://schemas.openxmlformats.org/officeDocument/2006/relationships/image" Target="../media/image139.png"/><Relationship Id="rId4" Type="http://schemas.openxmlformats.org/officeDocument/2006/relationships/hyperlink" Target="http://www.youtube.com/watch?v=BTZMUDKSpSs" TargetMode="External"/><Relationship Id="rId5" Type="http://schemas.openxmlformats.org/officeDocument/2006/relationships/image" Target="../media/image13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3.xml"/><Relationship Id="rId3" Type="http://schemas.openxmlformats.org/officeDocument/2006/relationships/image" Target="../media/image1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37.png"/><Relationship Id="rId4" Type="http://schemas.openxmlformats.org/officeDocument/2006/relationships/image" Target="../media/image1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6"/>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400"/>
              <a:t>Mock Interview</a:t>
            </a:r>
            <a:endParaRPr sz="3400"/>
          </a:p>
        </p:txBody>
      </p:sp>
      <p:sp>
        <p:nvSpPr>
          <p:cNvPr id="709" name="Google Shape;709;p96"/>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10" name="Google Shape;710;p96"/>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Dictionaries</a:t>
            </a:r>
            <a:endParaRPr/>
          </a:p>
        </p:txBody>
      </p:sp>
      <p:sp>
        <p:nvSpPr>
          <p:cNvPr id="775" name="Google Shape;775;p10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Properties: Unordered collections of key-value pairs with average O(1) time complexity for lookups, insertions, and deletions.</a:t>
            </a:r>
            <a:endParaRPr/>
          </a:p>
          <a:p>
            <a:pPr indent="-342900" lvl="0" marL="457200" rtl="0" algn="l">
              <a:spcBef>
                <a:spcPts val="0"/>
              </a:spcBef>
              <a:spcAft>
                <a:spcPts val="0"/>
              </a:spcAft>
              <a:buSzPts val="1800"/>
              <a:buChar char="✱"/>
            </a:pPr>
            <a:r>
              <a:rPr lang="en"/>
              <a:t>Use Cases: Useful for counting elements, caching results, and efficient membership testing.</a:t>
            </a:r>
            <a:endParaRPr/>
          </a:p>
        </p:txBody>
      </p:sp>
      <p:sp>
        <p:nvSpPr>
          <p:cNvPr id="776" name="Google Shape;776;p10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Stacks</a:t>
            </a:r>
            <a:endParaRPr/>
          </a:p>
        </p:txBody>
      </p:sp>
      <p:sp>
        <p:nvSpPr>
          <p:cNvPr id="782" name="Google Shape;782;p10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Properties: LIFO (Last In, First Out) data structure, where elements are added and removed from the top.</a:t>
            </a:r>
            <a:endParaRPr/>
          </a:p>
          <a:p>
            <a:pPr indent="-342900" lvl="0" marL="457200" rtl="0" algn="l">
              <a:spcBef>
                <a:spcPts val="0"/>
              </a:spcBef>
              <a:spcAft>
                <a:spcPts val="0"/>
              </a:spcAft>
              <a:buSzPts val="1800"/>
              <a:buChar char="✱"/>
            </a:pPr>
            <a:r>
              <a:rPr lang="en"/>
              <a:t>Use Cases: Effective for problems involving nested structures (like parentheses validation) and undo operations.</a:t>
            </a:r>
            <a:endParaRPr/>
          </a:p>
        </p:txBody>
      </p:sp>
      <p:sp>
        <p:nvSpPr>
          <p:cNvPr id="783" name="Google Shape;783;p10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Queues</a:t>
            </a:r>
            <a:endParaRPr/>
          </a:p>
        </p:txBody>
      </p:sp>
      <p:sp>
        <p:nvSpPr>
          <p:cNvPr id="789" name="Google Shape;789;p10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Properties: FIFO (First In, First Out) data structure, where elements are added at the end and removed from the front.</a:t>
            </a:r>
            <a:endParaRPr/>
          </a:p>
          <a:p>
            <a:pPr indent="-342900" lvl="0" marL="457200" rtl="0" algn="l">
              <a:spcBef>
                <a:spcPts val="0"/>
              </a:spcBef>
              <a:spcAft>
                <a:spcPts val="0"/>
              </a:spcAft>
              <a:buSzPts val="1800"/>
              <a:buChar char="✱"/>
            </a:pPr>
            <a:r>
              <a:rPr lang="en"/>
              <a:t>Use Cases: Useful for scheduling tasks, breadth-first search (BFS), and managing processes in order.</a:t>
            </a:r>
            <a:endParaRPr/>
          </a:p>
        </p:txBody>
      </p:sp>
      <p:sp>
        <p:nvSpPr>
          <p:cNvPr id="790" name="Google Shape;790;p10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8"/>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 minute</a:t>
            </a:r>
            <a:endParaRPr/>
          </a:p>
        </p:txBody>
      </p:sp>
      <p:sp>
        <p:nvSpPr>
          <p:cNvPr id="796" name="Google Shape;796;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10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Which data structure should we use when we are handling nested structures (e.g., validating parentheses)?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 minute</a:t>
            </a:r>
            <a:endParaRPr/>
          </a:p>
        </p:txBody>
      </p:sp>
      <p:sp>
        <p:nvSpPr>
          <p:cNvPr id="803" name="Google Shape;803;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4" name="Google Shape;804;p109"/>
          <p:cNvSpPr txBox="1"/>
          <p:nvPr>
            <p:ph idx="2" type="body"/>
          </p:nvPr>
        </p:nvSpPr>
        <p:spPr>
          <a:xfrm>
            <a:off x="452400" y="1260488"/>
            <a:ext cx="82392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Which data structure should we use when we are handling nested structures (e.g., validating parentheses)?</a:t>
            </a:r>
            <a:endParaRPr/>
          </a:p>
        </p:txBody>
      </p:sp>
      <p:sp>
        <p:nvSpPr>
          <p:cNvPr id="805" name="Google Shape;805;p109"/>
          <p:cNvSpPr txBox="1"/>
          <p:nvPr/>
        </p:nvSpPr>
        <p:spPr>
          <a:xfrm>
            <a:off x="1904400" y="2470725"/>
            <a:ext cx="53352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Poppins"/>
                <a:ea typeface="Poppins"/>
                <a:cs typeface="Poppins"/>
                <a:sym typeface="Poppins"/>
              </a:rPr>
              <a:t>Stacks are suitable for managing nested, hierarchical data because they easily keep track of opening and closing elements.</a:t>
            </a:r>
            <a:endParaRPr sz="1800">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 minute</a:t>
            </a:r>
            <a:endParaRPr/>
          </a:p>
        </p:txBody>
      </p:sp>
      <p:sp>
        <p:nvSpPr>
          <p:cNvPr id="811" name="Google Shape;811;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2" name="Google Shape;812;p11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Which data structure should we use when we need to perform frequency analysis (e.g., counting character occurrences)?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1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 minute</a:t>
            </a:r>
            <a:endParaRPr/>
          </a:p>
        </p:txBody>
      </p:sp>
      <p:sp>
        <p:nvSpPr>
          <p:cNvPr id="818" name="Google Shape;818;p11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9" name="Google Shape;819;p111"/>
          <p:cNvSpPr txBox="1"/>
          <p:nvPr>
            <p:ph idx="2" type="body"/>
          </p:nvPr>
        </p:nvSpPr>
        <p:spPr>
          <a:xfrm>
            <a:off x="452400" y="1260488"/>
            <a:ext cx="82392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Which data structure should we use when we need to perform frequency analysis (e.g., counting character occurrences)?</a:t>
            </a:r>
            <a:endParaRPr/>
          </a:p>
        </p:txBody>
      </p:sp>
      <p:sp>
        <p:nvSpPr>
          <p:cNvPr id="820" name="Google Shape;820;p111"/>
          <p:cNvSpPr txBox="1"/>
          <p:nvPr/>
        </p:nvSpPr>
        <p:spPr>
          <a:xfrm>
            <a:off x="1904400" y="2470725"/>
            <a:ext cx="5335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Poppins"/>
                <a:ea typeface="Poppins"/>
                <a:cs typeface="Poppins"/>
                <a:sym typeface="Poppins"/>
              </a:rPr>
              <a:t>Dictionaries are ideal for efficient counting and lookups.</a:t>
            </a:r>
            <a:endParaRPr sz="1800">
              <a:solidFill>
                <a:schemeClr val="dk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 minute</a:t>
            </a:r>
            <a:endParaRPr/>
          </a:p>
        </p:txBody>
      </p:sp>
      <p:sp>
        <p:nvSpPr>
          <p:cNvPr id="826" name="Google Shape;826;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7" name="Google Shape;827;p11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Which data structure should we use when we are managing data in first-come, first-served order (e.g., processing tasks)?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3"/>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 minute</a:t>
            </a:r>
            <a:endParaRPr/>
          </a:p>
        </p:txBody>
      </p:sp>
      <p:sp>
        <p:nvSpPr>
          <p:cNvPr id="833" name="Google Shape;833;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4" name="Google Shape;834;p113"/>
          <p:cNvSpPr txBox="1"/>
          <p:nvPr>
            <p:ph idx="2" type="body"/>
          </p:nvPr>
        </p:nvSpPr>
        <p:spPr>
          <a:xfrm>
            <a:off x="452400" y="1260488"/>
            <a:ext cx="82392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lang="en"/>
              <a:t>Which data structure should we use when we are managing data in first-come, first-served order (e.g., processing tasks)?</a:t>
            </a:r>
            <a:endParaRPr/>
          </a:p>
        </p:txBody>
      </p:sp>
      <p:sp>
        <p:nvSpPr>
          <p:cNvPr id="835" name="Google Shape;835;p113"/>
          <p:cNvSpPr txBox="1"/>
          <p:nvPr/>
        </p:nvSpPr>
        <p:spPr>
          <a:xfrm>
            <a:off x="1904400" y="2470725"/>
            <a:ext cx="5335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Poppins"/>
                <a:ea typeface="Poppins"/>
                <a:cs typeface="Poppins"/>
                <a:sym typeface="Poppins"/>
              </a:rPr>
              <a:t>Queues are effective for tasks that require maintaining order, such as in BFS algorithms.</a:t>
            </a:r>
            <a:endParaRPr sz="1800">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4"/>
          <p:cNvSpPr txBox="1"/>
          <p:nvPr>
            <p:ph type="title"/>
          </p:nvPr>
        </p:nvSpPr>
        <p:spPr>
          <a:xfrm>
            <a:off x="884825" y="2317200"/>
            <a:ext cx="3687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Mock Interview</a:t>
            </a:r>
            <a:endParaRPr/>
          </a:p>
        </p:txBody>
      </p:sp>
      <p:sp>
        <p:nvSpPr>
          <p:cNvPr id="841" name="Google Shape;841;p11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16" name="Google Shape;716;p97"/>
          <p:cNvGraphicFramePr/>
          <p:nvPr/>
        </p:nvGraphicFramePr>
        <p:xfrm>
          <a:off x="451525" y="1242597"/>
          <a:ext cx="3000000" cy="3000000"/>
        </p:xfrm>
        <a:graphic>
          <a:graphicData uri="http://schemas.openxmlformats.org/drawingml/2006/table">
            <a:tbl>
              <a:tblPr>
                <a:noFill/>
                <a:tableStyleId>{BFE0D25D-E2C0-4D89-AEC6-12E979CBF814}</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Data Structures Recap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0:10 - 0:20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Mock Interview</a:t>
                      </a:r>
                      <a:endParaRPr sz="1800">
                        <a:solidFill>
                          <a:schemeClr val="dk1"/>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chemeClr val="dk1"/>
                          </a:solidFill>
                          <a:latin typeface="Consolas"/>
                          <a:ea typeface="Consolas"/>
                          <a:cs typeface="Consolas"/>
                          <a:sym typeface="Consolas"/>
                        </a:rPr>
                        <a:t>0:20 - 0:45</a:t>
                      </a:r>
                      <a:endParaRPr sz="1800">
                        <a:solidFill>
                          <a:schemeClr val="dk1"/>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6</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1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Mock Interview</a:t>
            </a:r>
            <a:endParaRPr/>
          </a:p>
        </p:txBody>
      </p:sp>
      <p:sp>
        <p:nvSpPr>
          <p:cNvPr id="847" name="Google Shape;847;p11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will be the interviewer.</a:t>
            </a:r>
            <a:endParaRPr/>
          </a:p>
          <a:p>
            <a:pPr indent="-342900" lvl="1" marL="914400" rtl="0" algn="l">
              <a:spcBef>
                <a:spcPts val="1000"/>
              </a:spcBef>
              <a:spcAft>
                <a:spcPts val="0"/>
              </a:spcAft>
              <a:buSzPts val="1800"/>
              <a:buChar char="●"/>
            </a:pPr>
            <a:r>
              <a:rPr lang="en"/>
              <a:t>As the interviewer, I will simulate a realistic technical interview by asking probing questions and providing minimal hints when necessary.</a:t>
            </a:r>
            <a:endParaRPr/>
          </a:p>
          <a:p>
            <a:pPr indent="-342900" lvl="0" marL="457200" rtl="0" algn="l">
              <a:spcBef>
                <a:spcPts val="1000"/>
              </a:spcBef>
              <a:spcAft>
                <a:spcPts val="0"/>
              </a:spcAft>
              <a:buSzPts val="1800"/>
              <a:buChar char="✱"/>
            </a:pPr>
            <a:r>
              <a:rPr lang="en"/>
              <a:t>A volunteer student will be the interviewee.</a:t>
            </a:r>
            <a:endParaRPr/>
          </a:p>
          <a:p>
            <a:pPr indent="-342900" lvl="1" marL="914400" rtl="0" algn="l">
              <a:spcBef>
                <a:spcPts val="1000"/>
              </a:spcBef>
              <a:spcAft>
                <a:spcPts val="0"/>
              </a:spcAft>
              <a:buSzPts val="1800"/>
              <a:buChar char="●"/>
            </a:pPr>
            <a:r>
              <a:rPr lang="en"/>
              <a:t>As the interviewee, you will think aloud while solving the problem, applying UMPIRE.</a:t>
            </a:r>
            <a:endParaRPr/>
          </a:p>
          <a:p>
            <a:pPr indent="-342900" lvl="0" marL="457200" rtl="0" algn="l">
              <a:spcBef>
                <a:spcPts val="1000"/>
              </a:spcBef>
              <a:spcAft>
                <a:spcPts val="1000"/>
              </a:spcAft>
              <a:buSzPts val="1800"/>
              <a:buChar char="✱"/>
            </a:pPr>
            <a:r>
              <a:rPr lang="en"/>
              <a:t>The rest of the class will observe.</a:t>
            </a:r>
            <a:endParaRPr/>
          </a:p>
        </p:txBody>
      </p:sp>
      <p:sp>
        <p:nvSpPr>
          <p:cNvPr id="848" name="Google Shape;848;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1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 Interview Process</a:t>
            </a:r>
            <a:endParaRPr/>
          </a:p>
        </p:txBody>
      </p:sp>
      <p:sp>
        <p:nvSpPr>
          <p:cNvPr id="854" name="Google Shape;854;p11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Quick intro</a:t>
            </a:r>
            <a:r>
              <a:rPr lang="en"/>
              <a:t> (name, school, major)</a:t>
            </a:r>
            <a:endParaRPr/>
          </a:p>
          <a:p>
            <a:pPr indent="-342900" lvl="0" marL="457200" rtl="0" algn="l">
              <a:spcBef>
                <a:spcPts val="1000"/>
              </a:spcBef>
              <a:spcAft>
                <a:spcPts val="0"/>
              </a:spcAft>
              <a:buSzPts val="1800"/>
              <a:buAutoNum type="arabicPeriod"/>
            </a:pPr>
            <a:r>
              <a:rPr lang="en"/>
              <a:t>Interviewer </a:t>
            </a:r>
            <a:r>
              <a:rPr b="1" lang="en"/>
              <a:t>introduces the problem</a:t>
            </a:r>
            <a:endParaRPr b="1"/>
          </a:p>
          <a:p>
            <a:pPr indent="-342900" lvl="0" marL="457200" rtl="0" algn="l">
              <a:spcBef>
                <a:spcPts val="1000"/>
              </a:spcBef>
              <a:spcAft>
                <a:spcPts val="0"/>
              </a:spcAft>
              <a:buSzPts val="1800"/>
              <a:buAutoNum type="arabicPeriod"/>
            </a:pPr>
            <a:r>
              <a:rPr lang="en"/>
              <a:t>Candidate </a:t>
            </a:r>
            <a:r>
              <a:rPr b="1" lang="en"/>
              <a:t>opens link</a:t>
            </a:r>
            <a:r>
              <a:rPr lang="en"/>
              <a:t> to problem and </a:t>
            </a:r>
            <a:r>
              <a:rPr b="1" lang="en"/>
              <a:t>shares screen</a:t>
            </a:r>
            <a:endParaRPr b="1"/>
          </a:p>
          <a:p>
            <a:pPr indent="-342900" lvl="0" marL="457200" rtl="0" algn="l">
              <a:spcBef>
                <a:spcPts val="1000"/>
              </a:spcBef>
              <a:spcAft>
                <a:spcPts val="0"/>
              </a:spcAft>
              <a:buSzPts val="1800"/>
              <a:buAutoNum type="arabicPeriod"/>
            </a:pPr>
            <a:r>
              <a:rPr lang="en"/>
              <a:t>Candidate works through the </a:t>
            </a:r>
            <a:r>
              <a:rPr b="1" lang="en"/>
              <a:t>UPI steps</a:t>
            </a:r>
            <a:r>
              <a:rPr lang="en"/>
              <a:t> with interviewer</a:t>
            </a:r>
            <a:endParaRPr/>
          </a:p>
          <a:p>
            <a:pPr indent="-342900" lvl="1" marL="914400" rtl="0" algn="l">
              <a:spcBef>
                <a:spcPts val="1000"/>
              </a:spcBef>
              <a:spcAft>
                <a:spcPts val="0"/>
              </a:spcAft>
              <a:buSzPts val="1800"/>
              <a:buChar char="●"/>
            </a:pPr>
            <a:r>
              <a:rPr lang="en"/>
              <a:t>If you need to look something up, it's ok to Google it.</a:t>
            </a:r>
            <a:endParaRPr/>
          </a:p>
          <a:p>
            <a:pPr indent="-342900" lvl="1" marL="914400" rtl="0" algn="l">
              <a:spcBef>
                <a:spcPts val="1000"/>
              </a:spcBef>
              <a:spcAft>
                <a:spcPts val="0"/>
              </a:spcAft>
              <a:buSzPts val="1800"/>
              <a:buChar char="●"/>
            </a:pPr>
            <a:r>
              <a:rPr lang="en"/>
              <a:t>Say what you're thinking, what you're doing, and why.</a:t>
            </a:r>
            <a:endParaRPr/>
          </a:p>
          <a:p>
            <a:pPr indent="-342900" lvl="1" marL="914400" rtl="0" algn="l">
              <a:spcBef>
                <a:spcPts val="1000"/>
              </a:spcBef>
              <a:spcAft>
                <a:spcPts val="0"/>
              </a:spcAft>
              <a:buSzPts val="1800"/>
              <a:buChar char="●"/>
            </a:pPr>
            <a:r>
              <a:rPr lang="en"/>
              <a:t>Pay attention to feedback and hints from interviewer.</a:t>
            </a:r>
            <a:endParaRPr/>
          </a:p>
          <a:p>
            <a:pPr indent="-342900" lvl="0" marL="457200" rtl="0" algn="l">
              <a:spcBef>
                <a:spcPts val="1000"/>
              </a:spcBef>
              <a:spcAft>
                <a:spcPts val="1000"/>
              </a:spcAft>
              <a:buSzPts val="1800"/>
              <a:buAutoNum type="arabicPeriod"/>
            </a:pPr>
            <a:r>
              <a:rPr lang="en"/>
              <a:t>After: </a:t>
            </a:r>
            <a:r>
              <a:rPr b="1" lang="en"/>
              <a:t>Celebrate and recap</a:t>
            </a:r>
            <a:r>
              <a:rPr lang="en"/>
              <a:t> what went well!</a:t>
            </a:r>
            <a:endParaRPr/>
          </a:p>
        </p:txBody>
      </p:sp>
      <p:sp>
        <p:nvSpPr>
          <p:cNvPr id="855" name="Google Shape;855;p11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not the candidate. . .</a:t>
            </a:r>
            <a:endParaRPr/>
          </a:p>
        </p:txBody>
      </p:sp>
      <p:sp>
        <p:nvSpPr>
          <p:cNvPr id="861" name="Google Shape;861;p11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Hold all comments (on mic or in chat) until the end</a:t>
            </a:r>
            <a:endParaRPr/>
          </a:p>
          <a:p>
            <a:pPr indent="-342900" lvl="0" marL="457200" rtl="0" algn="l">
              <a:spcBef>
                <a:spcPts val="1000"/>
              </a:spcBef>
              <a:spcAft>
                <a:spcPts val="0"/>
              </a:spcAft>
              <a:buSzPts val="1800"/>
              <a:buChar char="✱"/>
            </a:pPr>
            <a:r>
              <a:rPr lang="en"/>
              <a:t>Imagine what you would do in the candidate's shoes</a:t>
            </a:r>
            <a:endParaRPr/>
          </a:p>
          <a:p>
            <a:pPr indent="-342900" lvl="0" marL="457200" rtl="0" algn="l">
              <a:spcBef>
                <a:spcPts val="1000"/>
              </a:spcBef>
              <a:spcAft>
                <a:spcPts val="0"/>
              </a:spcAft>
              <a:buSzPts val="1800"/>
              <a:buChar char="✱"/>
            </a:pPr>
            <a:r>
              <a:rPr lang="en"/>
              <a:t>Write down and be ready to share:</a:t>
            </a:r>
            <a:endParaRPr/>
          </a:p>
          <a:p>
            <a:pPr indent="-342900" lvl="1" marL="914400" rtl="0" algn="l">
              <a:spcBef>
                <a:spcPts val="1000"/>
              </a:spcBef>
              <a:spcAft>
                <a:spcPts val="0"/>
              </a:spcAft>
              <a:buSzPts val="1800"/>
              <a:buChar char="●"/>
            </a:pPr>
            <a:r>
              <a:rPr lang="en"/>
              <a:t>1 thing the candidate did that you will start doing too!</a:t>
            </a:r>
            <a:endParaRPr/>
          </a:p>
          <a:p>
            <a:pPr indent="-342900" lvl="1" marL="914400" rtl="0" algn="l">
              <a:spcBef>
                <a:spcPts val="1000"/>
              </a:spcBef>
              <a:spcAft>
                <a:spcPts val="1000"/>
              </a:spcAft>
              <a:buSzPts val="1800"/>
              <a:buChar char="●"/>
            </a:pPr>
            <a:r>
              <a:rPr lang="en"/>
              <a:t>1 thing you'll do differently now that you've seen this interview.</a:t>
            </a:r>
            <a:endParaRPr/>
          </a:p>
        </p:txBody>
      </p:sp>
      <p:sp>
        <p:nvSpPr>
          <p:cNvPr id="862" name="Google Shape;862;p11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Criteria</a:t>
            </a:r>
            <a:endParaRPr/>
          </a:p>
        </p:txBody>
      </p:sp>
      <p:sp>
        <p:nvSpPr>
          <p:cNvPr id="868" name="Google Shape;868;p1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Key Areas of Focus</a:t>
            </a:r>
            <a:endParaRPr b="1"/>
          </a:p>
          <a:p>
            <a:pPr indent="-342900" lvl="0" marL="457200" rtl="0" algn="l">
              <a:spcBef>
                <a:spcPts val="1000"/>
              </a:spcBef>
              <a:spcAft>
                <a:spcPts val="0"/>
              </a:spcAft>
              <a:buSzPts val="1800"/>
              <a:buChar char="✱"/>
            </a:pPr>
            <a:r>
              <a:rPr lang="en"/>
              <a:t>Clarity</a:t>
            </a:r>
            <a:endParaRPr/>
          </a:p>
          <a:p>
            <a:pPr indent="-342900" lvl="0" marL="457200" rtl="0" algn="l">
              <a:spcBef>
                <a:spcPts val="1000"/>
              </a:spcBef>
              <a:spcAft>
                <a:spcPts val="0"/>
              </a:spcAft>
              <a:buSzPts val="1800"/>
              <a:buChar char="✱"/>
            </a:pPr>
            <a:r>
              <a:rPr lang="en"/>
              <a:t>Problem-solving process</a:t>
            </a:r>
            <a:endParaRPr/>
          </a:p>
          <a:p>
            <a:pPr indent="-342900" lvl="0" marL="457200" rtl="0" algn="l">
              <a:spcBef>
                <a:spcPts val="1000"/>
              </a:spcBef>
              <a:spcAft>
                <a:spcPts val="0"/>
              </a:spcAft>
              <a:buSzPts val="1800"/>
              <a:buChar char="✱"/>
            </a:pPr>
            <a:r>
              <a:rPr lang="en"/>
              <a:t>Use of the UMPIRE framework</a:t>
            </a:r>
            <a:endParaRPr/>
          </a:p>
          <a:p>
            <a:pPr indent="0" lvl="0" marL="0" rtl="0" algn="l">
              <a:spcBef>
                <a:spcPts val="1000"/>
              </a:spcBef>
              <a:spcAft>
                <a:spcPts val="0"/>
              </a:spcAft>
              <a:buNone/>
            </a:pPr>
            <a:r>
              <a:rPr lang="en"/>
              <a:t>🎗️ </a:t>
            </a:r>
            <a:r>
              <a:rPr b="1" lang="en"/>
              <a:t>Reminders</a:t>
            </a:r>
            <a:endParaRPr b="1"/>
          </a:p>
          <a:p>
            <a:pPr indent="-342900" lvl="0" marL="457200" rtl="0" algn="l">
              <a:spcBef>
                <a:spcPts val="1000"/>
              </a:spcBef>
              <a:spcAft>
                <a:spcPts val="0"/>
              </a:spcAft>
              <a:buSzPts val="1800"/>
              <a:buChar char="✱"/>
            </a:pPr>
            <a:r>
              <a:rPr lang="en"/>
              <a:t>Prioritize readability and logical flow over rushing to a solution.</a:t>
            </a:r>
            <a:endParaRPr/>
          </a:p>
          <a:p>
            <a:pPr indent="-342900" lvl="0" marL="457200" rtl="0" algn="l">
              <a:spcBef>
                <a:spcPts val="1000"/>
              </a:spcBef>
              <a:spcAft>
                <a:spcPts val="1000"/>
              </a:spcAft>
              <a:buSzPts val="1800"/>
              <a:buChar char="✱"/>
            </a:pPr>
            <a:r>
              <a:rPr lang="en"/>
              <a:t>Communicate effectively throughout to simulate a real-world technical interview scenario.</a:t>
            </a:r>
            <a:endParaRPr/>
          </a:p>
        </p:txBody>
      </p:sp>
      <p:sp>
        <p:nvSpPr>
          <p:cNvPr id="869" name="Google Shape;869;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875" name="Google Shape;875;p11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6" name="Google Shape;876;p119"/>
          <p:cNvSpPr/>
          <p:nvPr/>
        </p:nvSpPr>
        <p:spPr>
          <a:xfrm>
            <a:off x="57772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UNDERSTAND</a:t>
            </a:r>
            <a:endParaRPr b="1" sz="1800">
              <a:latin typeface="Poppins"/>
              <a:ea typeface="Poppins"/>
              <a:cs typeface="Poppins"/>
              <a:sym typeface="Poppins"/>
            </a:endParaRPr>
          </a:p>
        </p:txBody>
      </p:sp>
      <p:sp>
        <p:nvSpPr>
          <p:cNvPr id="877" name="Google Shape;877;p119"/>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878" name="Google Shape;878;p119"/>
          <p:cNvSpPr/>
          <p:nvPr/>
        </p:nvSpPr>
        <p:spPr>
          <a:xfrm>
            <a:off x="3406350"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PLAN</a:t>
            </a:r>
            <a:endParaRPr b="1" sz="1800">
              <a:latin typeface="Poppins"/>
              <a:ea typeface="Poppins"/>
              <a:cs typeface="Poppins"/>
              <a:sym typeface="Poppins"/>
            </a:endParaRPr>
          </a:p>
        </p:txBody>
      </p:sp>
      <p:sp>
        <p:nvSpPr>
          <p:cNvPr id="879" name="Google Shape;879;p119"/>
          <p:cNvSpPr/>
          <p:nvPr/>
        </p:nvSpPr>
        <p:spPr>
          <a:xfrm>
            <a:off x="3406350"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IMPLEMENT</a:t>
            </a:r>
            <a:endParaRPr b="1" sz="1800">
              <a:latin typeface="Poppins"/>
              <a:ea typeface="Poppins"/>
              <a:cs typeface="Poppins"/>
              <a:sym typeface="Poppins"/>
            </a:endParaRPr>
          </a:p>
        </p:txBody>
      </p:sp>
      <p:sp>
        <p:nvSpPr>
          <p:cNvPr id="880" name="Google Shape;880;p119"/>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881" name="Google Shape;881;p119"/>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882" name="Google Shape;882;p119"/>
          <p:cNvCxnSpPr>
            <a:stCxn id="876" idx="2"/>
            <a:endCxn id="877" idx="0"/>
          </p:cNvCxnSpPr>
          <p:nvPr/>
        </p:nvCxnSpPr>
        <p:spPr>
          <a:xfrm>
            <a:off x="1743375" y="2197800"/>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83" name="Google Shape;883;p119"/>
          <p:cNvCxnSpPr>
            <a:stCxn id="877" idx="3"/>
            <a:endCxn id="878" idx="1"/>
          </p:cNvCxnSpPr>
          <p:nvPr/>
        </p:nvCxnSpPr>
        <p:spPr>
          <a:xfrm>
            <a:off x="2909025" y="3263975"/>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84" name="Google Shape;884;p119"/>
          <p:cNvCxnSpPr>
            <a:stCxn id="878" idx="0"/>
            <a:endCxn id="879" idx="2"/>
          </p:cNvCxnSpPr>
          <p:nvPr/>
        </p:nvCxnSpPr>
        <p:spPr>
          <a:xfrm rot="10800000">
            <a:off x="4572000" y="2197775"/>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85" name="Google Shape;885;p119"/>
          <p:cNvCxnSpPr>
            <a:stCxn id="879" idx="3"/>
            <a:endCxn id="880" idx="1"/>
          </p:cNvCxnSpPr>
          <p:nvPr/>
        </p:nvCxnSpPr>
        <p:spPr>
          <a:xfrm>
            <a:off x="5737650" y="1763400"/>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86" name="Google Shape;886;p119"/>
          <p:cNvCxnSpPr>
            <a:stCxn id="880" idx="2"/>
            <a:endCxn id="881" idx="0"/>
          </p:cNvCxnSpPr>
          <p:nvPr/>
        </p:nvCxnSpPr>
        <p:spPr>
          <a:xfrm>
            <a:off x="7400625" y="2197800"/>
            <a:ext cx="0" cy="6318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2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r>
              <a:rPr lang="en" u="sng">
                <a:solidFill>
                  <a:schemeClr val="hlink"/>
                </a:solidFill>
                <a:hlinkClick r:id="rId3"/>
              </a:rPr>
              <a:t>Valid Palindrome</a:t>
            </a:r>
            <a:endParaRPr/>
          </a:p>
        </p:txBody>
      </p:sp>
      <p:sp>
        <p:nvSpPr>
          <p:cNvPr id="892" name="Google Shape;892;p12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phrase is a </a:t>
            </a:r>
            <a:r>
              <a:rPr b="1" lang="en"/>
              <a:t>palindrome </a:t>
            </a:r>
            <a:r>
              <a:rPr lang="en"/>
              <a:t>if, after converting all uppercase letters into lowercase letters and removing all non-alphanumeric characters, it reads the same forward and backward. Alphanumeric characters include letters and numbers.</a:t>
            </a:r>
            <a:endParaRPr/>
          </a:p>
          <a:p>
            <a:pPr indent="0" lvl="0" marL="0" rtl="0" algn="l">
              <a:spcBef>
                <a:spcPts val="1000"/>
              </a:spcBef>
              <a:spcAft>
                <a:spcPts val="1000"/>
              </a:spcAft>
              <a:buNone/>
            </a:pPr>
            <a:r>
              <a:rPr lang="en"/>
              <a:t>Given a string </a:t>
            </a:r>
            <a:r>
              <a:rPr b="1" lang="en">
                <a:latin typeface="Consolas"/>
                <a:ea typeface="Consolas"/>
                <a:cs typeface="Consolas"/>
                <a:sym typeface="Consolas"/>
              </a:rPr>
              <a:t>s</a:t>
            </a:r>
            <a:r>
              <a:rPr lang="en"/>
              <a:t>, return </a:t>
            </a:r>
            <a:r>
              <a:rPr b="1" lang="en">
                <a:latin typeface="Consolas"/>
                <a:ea typeface="Consolas"/>
                <a:cs typeface="Consolas"/>
                <a:sym typeface="Consolas"/>
              </a:rPr>
              <a:t>true</a:t>
            </a:r>
            <a:r>
              <a:rPr lang="en"/>
              <a:t> </a:t>
            </a:r>
            <a:r>
              <a:rPr i="1" lang="en"/>
              <a:t>if it is a palindrome</a:t>
            </a:r>
            <a:r>
              <a:rPr lang="en"/>
              <a:t>, </a:t>
            </a:r>
            <a:r>
              <a:rPr i="1" lang="en"/>
              <a:t>or</a:t>
            </a:r>
            <a:r>
              <a:rPr lang="en"/>
              <a:t> </a:t>
            </a:r>
            <a:r>
              <a:rPr b="1" lang="en">
                <a:latin typeface="Consolas"/>
                <a:ea typeface="Consolas"/>
                <a:cs typeface="Consolas"/>
                <a:sym typeface="Consolas"/>
              </a:rPr>
              <a:t>false</a:t>
            </a:r>
            <a:r>
              <a:rPr lang="en"/>
              <a:t> </a:t>
            </a:r>
            <a:r>
              <a:rPr i="1" lang="en"/>
              <a:t>otherwise</a:t>
            </a:r>
            <a:r>
              <a:rPr lang="en"/>
              <a:t>.</a:t>
            </a:r>
            <a:endParaRPr/>
          </a:p>
        </p:txBody>
      </p:sp>
      <p:sp>
        <p:nvSpPr>
          <p:cNvPr id="893" name="Google Shape;893;p12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
        <p:nvSpPr>
          <p:cNvPr id="899" name="Google Shape;899;p12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0" name="Google Shape;900;p121"/>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In the chat . . .</a:t>
            </a:r>
            <a:endParaRPr b="1" sz="2400"/>
          </a:p>
          <a:p>
            <a:pPr indent="0" lvl="0" marL="0" rtl="0" algn="ctr">
              <a:spcBef>
                <a:spcPts val="1000"/>
              </a:spcBef>
              <a:spcAft>
                <a:spcPts val="0"/>
              </a:spcAft>
              <a:buNone/>
            </a:pPr>
            <a:r>
              <a:rPr lang="en" sz="2400"/>
              <a:t>What was one thing the candidate did</a:t>
            </a:r>
            <a:br>
              <a:rPr lang="en" sz="2400"/>
            </a:br>
            <a:r>
              <a:rPr lang="en" sz="2400"/>
              <a:t>that you will start doing too?</a:t>
            </a:r>
            <a:endParaRPr sz="2400"/>
          </a:p>
          <a:p>
            <a:pPr indent="0" lvl="0" marL="0" rtl="0" algn="ctr">
              <a:spcBef>
                <a:spcPts val="1000"/>
              </a:spcBef>
              <a:spcAft>
                <a:spcPts val="1000"/>
              </a:spcAft>
              <a:buNone/>
            </a:pPr>
            <a:r>
              <a:rPr lang="en" sz="2400"/>
              <a:t>What is one thing you'll do differently now</a:t>
            </a:r>
            <a:br>
              <a:rPr lang="en" sz="2400"/>
            </a:br>
            <a:r>
              <a:rPr lang="en" sz="2400"/>
              <a:t>that you've seen this interview?</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22"/>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906" name="Google Shape;906;p122"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3"/>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912" name="Google Shape;912;p12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24"/>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918" name="Google Shape;918;p12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9" name="Google Shape;919;p124"/>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22" name="Google Shape;722;p98"/>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25"/>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925" name="Google Shape;925;p12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2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6" name="Google Shape;936;p127"/>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937" name="Google Shape;937;p127"/>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938" name="Google Shape;938;p127"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28"/>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944" name="Google Shape;944;p12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5" name="Google Shape;945;p12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p:txBody>
      </p:sp>
      <p:pic>
        <p:nvPicPr>
          <p:cNvPr id="946" name="Google Shape;946;p128"/>
          <p:cNvPicPr preferRelativeResize="0"/>
          <p:nvPr/>
        </p:nvPicPr>
        <p:blipFill>
          <a:blip r:embed="rId3">
            <a:alphaModFix/>
          </a:blip>
          <a:stretch>
            <a:fillRect/>
          </a:stretch>
        </p:blipFill>
        <p:spPr>
          <a:xfrm>
            <a:off x="452400" y="438175"/>
            <a:ext cx="608050" cy="608050"/>
          </a:xfrm>
          <a:prstGeom prst="rect">
            <a:avLst/>
          </a:prstGeom>
          <a:noFill/>
          <a:ln>
            <a:noFill/>
          </a:ln>
        </p:spPr>
      </p:pic>
      <p:sp>
        <p:nvSpPr>
          <p:cNvPr id="947" name="Google Shape;947;p128"/>
          <p:cNvSpPr/>
          <p:nvPr/>
        </p:nvSpPr>
        <p:spPr>
          <a:xfrm>
            <a:off x="2483750" y="2994575"/>
            <a:ext cx="4848000" cy="20088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parting reminders. These might be to emphasize announcements and reminders from the beginning of the session, or additional ones that were saved for the end.</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8" name="Google Shape;728;p99"/>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729" name="Google Shape;729;p99"/>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730" name="Google Shape;730;p99"/>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731" name="Google Shape;731;p99"/>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37" name="Google Shape;737;p10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10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739" name="Google Shape;739;p100"/>
          <p:cNvSpPr/>
          <p:nvPr/>
        </p:nvSpPr>
        <p:spPr>
          <a:xfrm>
            <a:off x="6867975" y="1998325"/>
            <a:ext cx="2195400" cy="2318700"/>
          </a:xfrm>
          <a:prstGeom prst="roundRect">
            <a:avLst>
              <a:gd fmla="val 16667" name="adj"/>
            </a:avLst>
          </a:prstGeom>
          <a:solidFill>
            <a:srgbClr val="FB7D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oppins"/>
                <a:ea typeface="Poppins"/>
                <a:cs typeface="Poppins"/>
                <a:sym typeface="Poppins"/>
              </a:rPr>
              <a:t>UPDATE ME!</a:t>
            </a:r>
            <a:endParaRPr sz="1200">
              <a:solidFill>
                <a:schemeClr val="dk1"/>
              </a:solidFill>
              <a:latin typeface="Poppins"/>
              <a:ea typeface="Poppins"/>
              <a:cs typeface="Poppins"/>
              <a:sym typeface="Poppins"/>
            </a:endParaRPr>
          </a:p>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Add a fun and engaging icebreaker to help build community and get students ready for the day.</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b="1" lang="en" sz="1200">
                <a:solidFill>
                  <a:schemeClr val="dk1"/>
                </a:solidFill>
                <a:latin typeface="Poppins"/>
                <a:ea typeface="Poppins"/>
                <a:cs typeface="Poppins"/>
                <a:sym typeface="Poppins"/>
              </a:rPr>
              <a:t>DELETE THIS BOX WHEN YOU’RE DONE!</a:t>
            </a:r>
            <a:endParaRPr b="1" sz="1200">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1"/>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745" name="Google Shape;745;p10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101"/>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747" name="Google Shape;747;p101"/>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2"/>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753" name="Google Shape;753;p10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754" name="Google Shape;754;p10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5" name="Google Shape;755;p102"/>
          <p:cNvPicPr preferRelativeResize="0"/>
          <p:nvPr/>
        </p:nvPicPr>
        <p:blipFill>
          <a:blip r:embed="rId3">
            <a:alphaModFix/>
          </a:blip>
          <a:stretch>
            <a:fillRect/>
          </a:stretch>
        </p:blipFill>
        <p:spPr>
          <a:xfrm>
            <a:off x="452400" y="350275"/>
            <a:ext cx="679601" cy="679601"/>
          </a:xfrm>
          <a:prstGeom prst="rect">
            <a:avLst/>
          </a:prstGeom>
          <a:noFill/>
          <a:ln>
            <a:noFill/>
          </a:ln>
        </p:spPr>
      </p:pic>
      <p:sp>
        <p:nvSpPr>
          <p:cNvPr id="756" name="Google Shape;756;p102"/>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announcements or reminders. These will often come from the SSL or Liz, so be sure to check in with them to see if there are any that need to be added here if that information hasn’t been shared with you already.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3"/>
          <p:cNvSpPr txBox="1"/>
          <p:nvPr>
            <p:ph type="title"/>
          </p:nvPr>
        </p:nvSpPr>
        <p:spPr>
          <a:xfrm>
            <a:off x="884825" y="2317200"/>
            <a:ext cx="54216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Structures Recap</a:t>
            </a:r>
            <a:endParaRPr/>
          </a:p>
        </p:txBody>
      </p:sp>
      <p:sp>
        <p:nvSpPr>
          <p:cNvPr id="762" name="Google Shape;762;p10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Lists</a:t>
            </a:r>
            <a:endParaRPr/>
          </a:p>
        </p:txBody>
      </p:sp>
      <p:sp>
        <p:nvSpPr>
          <p:cNvPr id="768" name="Google Shape;768;p10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Properties: Ordered, mutable sequences of elements.</a:t>
            </a:r>
            <a:endParaRPr/>
          </a:p>
          <a:p>
            <a:pPr indent="-342900" lvl="0" marL="457200" rtl="0" algn="l">
              <a:spcBef>
                <a:spcPts val="0"/>
              </a:spcBef>
              <a:spcAft>
                <a:spcPts val="0"/>
              </a:spcAft>
              <a:buSzPts val="1800"/>
              <a:buChar char="✱"/>
            </a:pPr>
            <a:r>
              <a:rPr lang="en"/>
              <a:t>Use Cases: Ideal for indexing, sorting, and storing collections of items that require frequent access and updates.</a:t>
            </a:r>
            <a:endParaRPr/>
          </a:p>
        </p:txBody>
      </p:sp>
      <p:sp>
        <p:nvSpPr>
          <p:cNvPr id="769" name="Google Shape;769;p10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